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7" r:id="rId4"/>
    <p:sldId id="263" r:id="rId5"/>
    <p:sldId id="280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8889D-A2A1-40B0-AAF7-AF2D59032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2C8ECC-1E0A-41C8-A713-C415952A5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8B628B-BBE7-4D2A-9D79-35A6314E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88BE5E-D2D9-4BA6-88C6-1723A297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753ACE-6282-4F82-8D57-7AEEBEE6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CD2E71-AED0-41ED-87FA-DF6FF3234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9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5CA45-47AE-4907-89B4-38FFE102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38FA6F-F344-4CD5-89A5-31A0E7E49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26D7BC-67E6-4FF7-8311-995D91C0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88456F-2A6F-4FA4-8128-1CAC4483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7E5B75-DDF7-4643-97A6-1F8BBCB4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2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7C3DFE0-2C4E-4C0E-88CB-951BF8AEC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D683D1-737C-48C8-8DB5-6370F356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A4CD0-2A2C-4D22-94EA-C758FA9B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EE5960-1B55-44E6-B41E-4CA765ED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5B3583-43E2-4FE9-A876-BBD70E99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16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196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C7730-0446-45D7-90CC-627874CC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5DA213-DA5E-4C11-B699-6DA3AA7D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E2D458-4C13-41F2-B2A8-B8DDFBC0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94F82E-D9A7-47E2-9A60-BDDA7A39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AC8A45-2A53-4E43-8BFD-1A3A7CEB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C376AC-900D-4297-AFA8-44150F2B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331400-2EC8-46A4-B9A2-F1ED7F6AC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58EB31-F3FC-4A6E-A0B5-1D5C4781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CAD6C6-BB17-4946-A2A4-31700E6C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C4B1A1-4ED8-4CC4-8B7E-E50CFDD1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94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36C59-6F00-47FA-8702-5E47B02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22C91E-E255-40D0-B972-9327C051A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AAD07D-B606-4418-8F53-A88516C5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D3452C-EE7F-4E58-8610-6418155B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2A9D1B-5AD9-4A8E-8778-325B7645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5450FD-16FF-437B-AF3B-B047D84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88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3A5F6-5CE6-4AB6-9464-BC3BA4D5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6A18CE-ADA8-4B96-BED6-2ECBF4273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5038B1-B1B0-479C-8450-470B1C061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4A3E0D3-295C-43D5-B246-CC789E79A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4808CF-25F5-424F-97E8-6E1A0D76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27CC14-5462-4599-92DD-CE4727CB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AAD542-0632-45A7-A208-9C99BCFC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7EC350-D7B7-4853-88B5-83B02D58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18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2337B-C9AD-4B11-98C5-5BDFD722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65C8BC-ADF7-4A4C-B948-7080F2FC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086D314-D911-4B3C-9D70-3BCBF687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DEFEC3-340F-470B-882B-9A0F6068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17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0F22922-3E7A-4CD9-A30E-33E77E39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B141AA-EDB7-4EDE-A4DF-932BFE05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AC7C6A-944F-47BB-80BE-3419CD0C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80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B9946-114F-45DE-9FBB-837993B8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EE8CAC-9D73-4CD0-9399-8B4E446A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719C5A-979B-4D7F-AD36-E048819F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AB496B-056C-43D5-9E5D-EC8F0A4B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FABC40-3320-4C4E-B25E-3295EC8D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ED44A2-D0A4-4EDD-92D1-DB929BA6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85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F6D06-6512-485C-A5D2-93D393F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9EC2938-BBA1-4178-A528-931E8C4D6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4CF801-6A0C-40D3-9F67-44BD43CA7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781FCC-D6C8-4140-9292-5F5CD656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DCCD38-5ACC-463D-AA10-A1651C56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A44D7D-FAC3-4020-876E-9BBB3D28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1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DDB22-2BCE-4C9A-9AB2-6EBEB7F3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0C33F1-F9EB-417F-B42C-4A9F1FF96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EB6B9-492D-4ABB-973A-0DEA99556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145F-A572-4517-8759-A9884D3322E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AFE964-3E19-4002-9ECA-0BFF586C8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3079BD-041C-4D3E-B0E0-8B6215C2E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FB59-7F22-4181-B150-031BB1E05E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5C9BA0-B5F2-4DE9-843F-285FD5719D6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1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E7A5151-F1C7-41E9-9592-8BB35C12B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BD7FF-DA6C-4C41-AF9C-0DA20FCE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1927188"/>
            <a:ext cx="12046226" cy="2803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Социальная программа</a:t>
            </a:r>
            <a:br>
              <a:rPr lang="ru-RU" sz="5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 «Стоп буллинг»</a:t>
            </a:r>
            <a:br>
              <a:rPr lang="ru-RU" sz="5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Профилактика буллинга</a:t>
            </a:r>
            <a:br>
              <a:rPr lang="ru-RU" sz="33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 в подростковой среде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269186A5-BE5E-4FE5-AE8A-3FBCE70B7D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4070" y="120340"/>
            <a:ext cx="117679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ГКУСО ВО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Меленковский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социально- реабилитационный центр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для несовершеннолетних»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6B5883BE-E426-4BD5-8EB7-D892297059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34409" y="6419687"/>
            <a:ext cx="492318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2023 г</a:t>
            </a:r>
            <a:endParaRPr lang="en-US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92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F8CC4B-82CF-475A-AEBD-180CE8086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DF8819BE-8D94-42E6-8016-38EB4F594222}"/>
              </a:ext>
            </a:extLst>
          </p:cNvPr>
          <p:cNvGrpSpPr>
            <a:grpSpLocks/>
          </p:cNvGrpSpPr>
          <p:nvPr/>
        </p:nvGrpSpPr>
        <p:grpSpPr bwMode="auto">
          <a:xfrm>
            <a:off x="471022" y="794786"/>
            <a:ext cx="3835400" cy="3127378"/>
            <a:chOff x="-714" y="256"/>
            <a:chExt cx="2416" cy="197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4B2F82E-BDD6-41BE-91A9-79E9A4DF760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905505">
              <a:off x="-719" y="261"/>
              <a:ext cx="427" cy="4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b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vert270" wrap="none" anchor="ctr">
              <a:flatTx/>
            </a:bodyPr>
            <a:lstStyle/>
            <a:p>
              <a:r>
                <a:rPr lang="ru-RU" dirty="0"/>
                <a:t>   </a:t>
              </a:r>
              <a:endParaRPr lang="en-US" dirty="0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0E7E632D-C9C7-492A-8E4C-CC970072C6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6" y="193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59F579AE-B85F-4D0D-8CEF-E88A1B4926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6" y="190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3F2506C-247C-4FE9-A91A-85FD0E9D7285}"/>
              </a:ext>
            </a:extLst>
          </p:cNvPr>
          <p:cNvSpPr/>
          <p:nvPr/>
        </p:nvSpPr>
        <p:spPr>
          <a:xfrm>
            <a:off x="1474455" y="728033"/>
            <a:ext cx="9337398" cy="385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</a:t>
            </a:r>
            <a:r>
              <a:rPr lang="ru-RU" sz="3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воспитанники СРЦН в возрасте от 10-ти до 17-ти лет; родители воспитанников.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</a:t>
            </a:r>
            <a:r>
              <a:rPr lang="ru-RU" sz="3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беседы-лекции, индивидуальные занятия, </a:t>
            </a:r>
            <a:r>
              <a:rPr lang="ru-RU" sz="3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психогимнастические</a:t>
            </a:r>
            <a:r>
              <a:rPr lang="ru-RU" sz="3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упражнения, арт- терапевтические техники, сюжетно-ролевые игры.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</a:t>
            </a:r>
            <a:r>
              <a:rPr lang="ru-RU" sz="3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2023г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Тип</a:t>
            </a:r>
            <a:r>
              <a:rPr lang="ru-RU" sz="3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пилотная (установочная)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BEE655B6-F464-4FC5-BC59-0C36AFBA3CC5}"/>
              </a:ext>
            </a:extLst>
          </p:cNvPr>
          <p:cNvSpPr>
            <a:spLocks noChangeArrowheads="1"/>
          </p:cNvSpPr>
          <p:nvPr/>
        </p:nvSpPr>
        <p:spPr bwMode="gray">
          <a:xfrm rot="7905505">
            <a:off x="465272" y="2084794"/>
            <a:ext cx="677863" cy="66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none" anchor="ctr">
            <a:flatTx/>
          </a:bodyPr>
          <a:lstStyle/>
          <a:p>
            <a:r>
              <a:rPr lang="ru-RU" dirty="0"/>
              <a:t>   </a:t>
            </a:r>
            <a:endParaRPr lang="en-US" dirty="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7E38F478-2E89-4B46-820E-59A2E5DD2541}"/>
              </a:ext>
            </a:extLst>
          </p:cNvPr>
          <p:cNvSpPr>
            <a:spLocks noChangeArrowheads="1"/>
          </p:cNvSpPr>
          <p:nvPr/>
        </p:nvSpPr>
        <p:spPr bwMode="gray">
          <a:xfrm rot="7905505">
            <a:off x="466523" y="3367320"/>
            <a:ext cx="677863" cy="663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none" anchor="ctr">
            <a:flatTx/>
          </a:bodyPr>
          <a:lstStyle/>
          <a:p>
            <a:r>
              <a:rPr lang="ru-RU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7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360B69-6719-4F51-905A-E34F1DCFF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9057"/>
            <a:ext cx="12192000" cy="6858000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28F6CF9-9DC5-4AE0-BDBD-4AC5C37529FB}"/>
              </a:ext>
            </a:extLst>
          </p:cNvPr>
          <p:cNvGrpSpPr>
            <a:grpSpLocks/>
          </p:cNvGrpSpPr>
          <p:nvPr/>
        </p:nvGrpSpPr>
        <p:grpSpPr bwMode="auto">
          <a:xfrm>
            <a:off x="281366" y="883777"/>
            <a:ext cx="10917340" cy="880184"/>
            <a:chOff x="-548" y="2044"/>
            <a:chExt cx="6079" cy="57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0B56D264-E823-4572-AA28-9615B84400B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659632">
              <a:off x="-548" y="2169"/>
              <a:ext cx="352" cy="4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b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vert270" wrap="none" anchor="ctr">
              <a:flatTx/>
            </a:bodyPr>
            <a:lstStyle/>
            <a:p>
              <a:r>
                <a:rPr lang="ru-RU" dirty="0"/>
                <a:t>  </a:t>
              </a:r>
              <a:r>
                <a:rPr lang="ru-RU" sz="3000" dirty="0"/>
                <a:t> </a:t>
              </a:r>
              <a:endParaRPr lang="en-US" sz="3000" dirty="0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53590816-D831-414A-9F00-9F8455A222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" y="2056"/>
              <a:ext cx="5502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5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Цель: </a:t>
              </a:r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формирование практических навыков противостояния буллингу, кибербуллингу, развитие ассертивности.</a:t>
              </a:r>
              <a:endParaRPr lang="en-US" sz="25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8A71B10D-4B21-4854-A280-E5DFB60375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DF8819BE-8D94-42E6-8016-38EB4F594222}"/>
              </a:ext>
            </a:extLst>
          </p:cNvPr>
          <p:cNvGrpSpPr>
            <a:grpSpLocks/>
          </p:cNvGrpSpPr>
          <p:nvPr/>
        </p:nvGrpSpPr>
        <p:grpSpPr bwMode="auto">
          <a:xfrm>
            <a:off x="-1096214" y="2211314"/>
            <a:ext cx="12379328" cy="3923565"/>
            <a:chOff x="626" y="1884"/>
            <a:chExt cx="7798" cy="3216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4B2F82E-BDD6-41BE-91A9-79E9A4DF760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592965" flipH="1">
              <a:off x="1473" y="2771"/>
              <a:ext cx="412" cy="5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b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r>
                <a:rPr lang="ru-RU" sz="3000" dirty="0"/>
                <a:t>  </a:t>
              </a:r>
              <a:endParaRPr lang="en-US" sz="3000" dirty="0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0E7E632D-C9C7-492A-8E4C-CC970072C6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23" y="1884"/>
              <a:ext cx="6301" cy="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5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Задачи:</a:t>
              </a:r>
            </a:p>
            <a:p>
              <a:pPr algn="just"/>
              <a:r>
                <a:rPr lang="ru-RU" sz="25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- формирование 	и	развитие	умения отстаивать</a:t>
              </a:r>
            </a:p>
            <a:p>
              <a:pPr algn="just"/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собственные границы	во взаимодействии с окружающими;</a:t>
              </a:r>
            </a:p>
            <a:p>
              <a:pPr algn="just"/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- развитие навыков разрешения конфликтных ситуаций;</a:t>
              </a:r>
            </a:p>
            <a:p>
              <a:pPr algn="just"/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- развитие способности адекватного понимания себя и других;</a:t>
              </a:r>
            </a:p>
            <a:p>
              <a:pPr algn="just"/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-развитие способности противостоять манипулятивному  взаимодействию;</a:t>
              </a:r>
            </a:p>
            <a:p>
              <a:pPr algn="just"/>
              <a:r>
                <a:rPr lang="ru-RU" sz="25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- развитие способности открыто выражать свою позицию.</a:t>
              </a:r>
            </a:p>
            <a:p>
              <a:endPara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59F579AE-B85F-4D0D-8CEF-E88A1B4926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6" y="1907"/>
              <a:ext cx="116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36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DD798D-F28D-4FE9-A17F-D098D1C45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E591A7-7645-4FE5-99E6-D58ED150B992}"/>
              </a:ext>
            </a:extLst>
          </p:cNvPr>
          <p:cNvSpPr/>
          <p:nvPr/>
        </p:nvSpPr>
        <p:spPr>
          <a:xfrm>
            <a:off x="5870997" y="-14700"/>
            <a:ext cx="6501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5871000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0FC8D9E-76FE-4DA2-9038-AFB2970BA80C}"/>
              </a:ext>
            </a:extLst>
          </p:cNvPr>
          <p:cNvSpPr/>
          <p:nvPr/>
        </p:nvSpPr>
        <p:spPr>
          <a:xfrm>
            <a:off x="5470787" y="1117654"/>
            <a:ext cx="675000" cy="675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522370" y="2838189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2AD7BFD-0EE7-4BE2-80F2-E3FA62C79BE4}"/>
              </a:ext>
            </a:extLst>
          </p:cNvPr>
          <p:cNvSpPr/>
          <p:nvPr/>
        </p:nvSpPr>
        <p:spPr>
          <a:xfrm>
            <a:off x="5522370" y="4802998"/>
            <a:ext cx="675000" cy="675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430947E-92C1-4C23-98C9-ED441476CAA9}"/>
              </a:ext>
            </a:extLst>
          </p:cNvPr>
          <p:cNvSpPr/>
          <p:nvPr/>
        </p:nvSpPr>
        <p:spPr>
          <a:xfrm>
            <a:off x="6902884" y="1199788"/>
            <a:ext cx="4607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Тематические беседы с детьми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682FA8E-8F73-4296-A87D-46F1D85C43AD}"/>
              </a:ext>
            </a:extLst>
          </p:cNvPr>
          <p:cNvSpPr/>
          <p:nvPr/>
        </p:nvSpPr>
        <p:spPr>
          <a:xfrm>
            <a:off x="6870593" y="2838189"/>
            <a:ext cx="4471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Тематические беседы с родителями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61191A9-DBB5-47C3-91E2-0F8EF403B30B}"/>
              </a:ext>
            </a:extLst>
          </p:cNvPr>
          <p:cNvSpPr/>
          <p:nvPr/>
        </p:nvSpPr>
        <p:spPr>
          <a:xfrm>
            <a:off x="6219627" y="4430902"/>
            <a:ext cx="5996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Социально психологический тренинг для детей 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xmlns="" id="{D9F7637C-517E-4D27-B5E5-7F4483645ABB}"/>
              </a:ext>
            </a:extLst>
          </p:cNvPr>
          <p:cNvSpPr txBox="1">
            <a:spLocks/>
          </p:cNvSpPr>
          <p:nvPr/>
        </p:nvSpPr>
        <p:spPr>
          <a:xfrm>
            <a:off x="436602" y="632096"/>
            <a:ext cx="5096995" cy="204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Формы работы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3A9E6C7-961E-46FA-B0BF-54DC27263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87" y="2730430"/>
            <a:ext cx="4378606" cy="2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29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FDC027-26D4-4CDE-9CBA-074DCD197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41748" y="1963083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9861" y="1088369"/>
            <a:ext cx="5347626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55823" y="1401361"/>
            <a:ext cx="4280144" cy="770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</a:rPr>
              <a:t>Беседы с подростками: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</a:rPr>
              <a:t>1. Психологическая самозащита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</a:rPr>
              <a:t>2. Что такое буллинг и как с ним бороться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</a:rPr>
              <a:t>3. Как развить уверенность в себе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Как справиться с негативными эмоциональными состояниями</a:t>
            </a:r>
            <a:endParaRPr lang="en-US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78607" y="326369"/>
            <a:ext cx="10045148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</a:rPr>
              <a:t>Система программных мероприятий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66E13652-AA49-4CA9-92B2-0755E8317824}"/>
              </a:ext>
            </a:extLst>
          </p:cNvPr>
          <p:cNvSpPr/>
          <p:nvPr/>
        </p:nvSpPr>
        <p:spPr>
          <a:xfrm>
            <a:off x="6875848" y="1536423"/>
            <a:ext cx="428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    </a:t>
            </a:r>
            <a:r>
              <a:rPr lang="ru-RU" sz="2400" dirty="0">
                <a:solidFill>
                  <a:schemeClr val="bg1"/>
                </a:solidFill>
              </a:rPr>
              <a:t> •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     сильно. Сообщите о ситуации классному руководителю, школьному психологу.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F6A1CC5C-E265-4F1B-BDA7-4145EA25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91789" y="1217006"/>
            <a:ext cx="765603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1EAF5A96-3E87-4DC9-8198-9A3D7B9BF023}"/>
              </a:ext>
            </a:extLst>
          </p:cNvPr>
          <p:cNvSpPr/>
          <p:nvPr/>
        </p:nvSpPr>
        <p:spPr>
          <a:xfrm>
            <a:off x="4981516" y="1284363"/>
            <a:ext cx="6954661" cy="547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Беседы с родителями: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1.Как воспитать гармоничные отношения родителей и детей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2. Психологические особенности периода адаптации, формы родительской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помощи и поддержки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3. Тревожность и её влияние на развитие личности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4. Что такое буллинг и как с ним бороться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5. Чем и как увлекаются подростки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6. Нежный возраст или советы родителям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7. Как помочь ребенку справиться с эмоциями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5F45DB-3B86-47CA-A8B2-96314D528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728" y="67862"/>
            <a:ext cx="2142000" cy="25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02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08273F-8E9F-4709-86CA-9E7DB0D62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55733"/>
          </a:xfrm>
          <a:prstGeom prst="rect">
            <a:avLst/>
          </a:prstGeom>
        </p:spPr>
      </p:pic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DF8819BE-8D94-42E6-8016-38EB4F594222}"/>
              </a:ext>
            </a:extLst>
          </p:cNvPr>
          <p:cNvGrpSpPr>
            <a:grpSpLocks/>
          </p:cNvGrpSpPr>
          <p:nvPr/>
        </p:nvGrpSpPr>
        <p:grpSpPr bwMode="auto">
          <a:xfrm>
            <a:off x="2598272" y="3415751"/>
            <a:ext cx="1708150" cy="506413"/>
            <a:chOff x="626" y="1907"/>
            <a:chExt cx="1076" cy="319"/>
          </a:xfrm>
        </p:grpSpPr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0E7E632D-C9C7-492A-8E4C-CC970072C6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6" y="193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59F579AE-B85F-4D0D-8CEF-E88A1B4926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6" y="1907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6B7070-DE57-4B89-8BA1-98157AED4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6" r="59858" b="17394"/>
          <a:stretch/>
        </p:blipFill>
        <p:spPr>
          <a:xfrm>
            <a:off x="313038" y="1995594"/>
            <a:ext cx="1960606" cy="287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3F2506C-247C-4FE9-A91A-85FD0E9D7285}"/>
              </a:ext>
            </a:extLst>
          </p:cNvPr>
          <p:cNvSpPr/>
          <p:nvPr/>
        </p:nvSpPr>
        <p:spPr>
          <a:xfrm>
            <a:off x="1234883" y="503857"/>
            <a:ext cx="10734695" cy="599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2023 году в реализации программы участвовали 14 семей из них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(16 детей и 7 родителей)</a:t>
            </a:r>
            <a:endParaRPr lang="ru-RU" sz="30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Отмечается</a:t>
            </a:r>
            <a:r>
              <a:rPr lang="ru-RU" sz="25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Улучшение взаимоотношений у несовершеннолетнего со             школьным коллективом.  (14 из </a:t>
            </a:r>
            <a:r>
              <a:rPr lang="ru-RU" sz="25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250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5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/л.)       </a:t>
            </a:r>
            <a:endParaRPr lang="ru-RU" sz="25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Повышение уверенности в себе и устойчивого  эмоционального состояния.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(12 из </a:t>
            </a:r>
            <a:r>
              <a:rPr lang="ru-RU" sz="25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250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5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/л)                           </a:t>
            </a:r>
            <a:endParaRPr lang="ru-RU" sz="25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Повышение психолого-педагогической грамотности у родителей  (5 из </a:t>
            </a:r>
            <a:r>
              <a:rPr lang="ru-RU" sz="25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чел)</a:t>
            </a:r>
            <a:endParaRPr lang="ru-RU" sz="25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A4B2F82E-BDD6-41BE-91A9-79E9A4DF760B}"/>
              </a:ext>
            </a:extLst>
          </p:cNvPr>
          <p:cNvSpPr>
            <a:spLocks noChangeArrowheads="1"/>
          </p:cNvSpPr>
          <p:nvPr/>
        </p:nvSpPr>
        <p:spPr bwMode="gray">
          <a:xfrm rot="2592965" flipH="1">
            <a:off x="2700927" y="2890449"/>
            <a:ext cx="643649" cy="6664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r>
              <a:rPr lang="ru-RU" sz="3000" dirty="0"/>
              <a:t>  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3587" y="3036864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88%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A4B2F82E-BDD6-41BE-91A9-79E9A4DF760B}"/>
              </a:ext>
            </a:extLst>
          </p:cNvPr>
          <p:cNvSpPr>
            <a:spLocks noChangeArrowheads="1"/>
          </p:cNvSpPr>
          <p:nvPr/>
        </p:nvSpPr>
        <p:spPr bwMode="gray">
          <a:xfrm rot="2592965" flipH="1">
            <a:off x="2715282" y="4224072"/>
            <a:ext cx="643649" cy="6664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r>
              <a:rPr lang="ru-RU" sz="3000" dirty="0"/>
              <a:t>  </a:t>
            </a:r>
            <a:endParaRPr lang="en-US" sz="3000" dirty="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A4B2F82E-BDD6-41BE-91A9-79E9A4DF760B}"/>
              </a:ext>
            </a:extLst>
          </p:cNvPr>
          <p:cNvSpPr>
            <a:spLocks noChangeArrowheads="1"/>
          </p:cNvSpPr>
          <p:nvPr/>
        </p:nvSpPr>
        <p:spPr bwMode="gray">
          <a:xfrm rot="2592965" flipH="1">
            <a:off x="2700257" y="5557695"/>
            <a:ext cx="643649" cy="6664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r>
              <a:rPr lang="ru-RU" sz="3000" dirty="0"/>
              <a:t>  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5416" y="4300946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75%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0347" y="5678132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xmlns="" val="27809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253</Words>
  <Application>Microsoft Office PowerPoint</Application>
  <PresentationFormat>Произвольный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Социальная программа  «Стоп буллинг»  Профилактика буллинга  в подростковой среде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55</cp:revision>
  <dcterms:created xsi:type="dcterms:W3CDTF">2021-09-20T10:24:44Z</dcterms:created>
  <dcterms:modified xsi:type="dcterms:W3CDTF">2024-04-19T06:10:17Z</dcterms:modified>
</cp:coreProperties>
</file>